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906000" cy="6858000" type="A4"/>
  <p:notesSz cx="6797675" cy="9926638"/>
  <p:embeddedFontLst>
    <p:embeddedFont>
      <p:font typeface="Century Gothic" panose="020B0502020202020204" pitchFamily="34" charset="0"/>
      <p:regular r:id="rId5"/>
      <p:bold r:id="rId6"/>
      <p:italic r:id="rId7"/>
      <p:boldItalic r:id="rId8"/>
    </p:embeddedFont>
    <p:embeddedFont>
      <p:font typeface="Open Sans Light" panose="020B0306030504020204" pitchFamily="34" charset="0"/>
      <p:regular r:id="rId9"/>
      <p:bold r:id="rId10"/>
      <p:italic r:id="rId11"/>
      <p:boldItalic r:id="rId12"/>
    </p:embeddedFont>
    <p:embeddedFont>
      <p:font typeface="Open Sans SemiBold" panose="020B0706030804020204" pitchFamily="3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6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12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font" Target="fonts/font11.fntdata"/><Relationship Id="rId10" Type="http://schemas.openxmlformats.org/officeDocument/2006/relationships/font" Target="fonts/font6.fntdata"/><Relationship Id="rId19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font" Target="fonts/font10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60" cy="4980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000" tIns="45500" rIns="91000" bIns="455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3" y="0"/>
            <a:ext cx="2945660" cy="4980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000" tIns="45500" rIns="91000" bIns="455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79488" y="1241425"/>
            <a:ext cx="48387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000" tIns="45500" rIns="91000" bIns="455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8585"/>
            <a:ext cx="2945660" cy="498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000" tIns="45500" rIns="91000" bIns="455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3" y="9428585"/>
            <a:ext cx="2945660" cy="498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000" tIns="45500" rIns="91000" bIns="45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000" tIns="45500" rIns="91000" bIns="455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2" name="Google Shape;82;p1:notes"/>
          <p:cNvSpPr txBox="1">
            <a:spLocks noGrp="1"/>
          </p:cNvSpPr>
          <p:nvPr>
            <p:ph type="sldNum" idx="12"/>
          </p:nvPr>
        </p:nvSpPr>
        <p:spPr>
          <a:xfrm>
            <a:off x="3850443" y="9428585"/>
            <a:ext cx="2945660" cy="498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000" tIns="45500" rIns="91000" bIns="455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1648089bf1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11648089bf1_0_63:notes"/>
          <p:cNvSpPr txBox="1">
            <a:spLocks noGrp="1"/>
          </p:cNvSpPr>
          <p:nvPr>
            <p:ph type="body" idx="1"/>
          </p:nvPr>
        </p:nvSpPr>
        <p:spPr>
          <a:xfrm>
            <a:off x="679768" y="4777195"/>
            <a:ext cx="5438100" cy="3908700"/>
          </a:xfrm>
          <a:prstGeom prst="rect">
            <a:avLst/>
          </a:prstGeom>
        </p:spPr>
        <p:txBody>
          <a:bodyPr spcFirstLastPara="1" wrap="square" lIns="91000" tIns="45500" rIns="91000" bIns="45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g11648089bf1_0_63:notes"/>
          <p:cNvSpPr txBox="1">
            <a:spLocks noGrp="1"/>
          </p:cNvSpPr>
          <p:nvPr>
            <p:ph type="sldNum" idx="12"/>
          </p:nvPr>
        </p:nvSpPr>
        <p:spPr>
          <a:xfrm>
            <a:off x="3850443" y="9428585"/>
            <a:ext cx="2945700" cy="498000"/>
          </a:xfrm>
          <a:prstGeom prst="rect">
            <a:avLst/>
          </a:prstGeom>
        </p:spPr>
        <p:txBody>
          <a:bodyPr spcFirstLastPara="1" wrap="square" lIns="91000" tIns="45500" rIns="91000" bIns="455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1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body" idx="1"/>
          </p:nvPr>
        </p:nvSpPr>
        <p:spPr>
          <a:xfrm rot="5400000">
            <a:off x="2777332" y="-270669"/>
            <a:ext cx="4351338" cy="854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2"/>
          <p:cNvSpPr txBox="1">
            <a:spLocks noGrp="1"/>
          </p:cNvSpPr>
          <p:nvPr>
            <p:ph type="title"/>
          </p:nvPr>
        </p:nvSpPr>
        <p:spPr>
          <a:xfrm rot="5400000">
            <a:off x="5251054" y="2203053"/>
            <a:ext cx="5811838" cy="2135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body" idx="1"/>
          </p:nvPr>
        </p:nvSpPr>
        <p:spPr>
          <a:xfrm rot="5400000">
            <a:off x="917179" y="128985"/>
            <a:ext cx="5811838" cy="6284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3"/>
          <p:cNvSpPr txBox="1">
            <a:spLocks noGrp="1"/>
          </p:cNvSpPr>
          <p:nvPr>
            <p:ph type="ctrTitle"/>
          </p:nvPr>
        </p:nvSpPr>
        <p:spPr>
          <a:xfrm>
            <a:off x="337684" y="955733"/>
            <a:ext cx="9230700" cy="273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subTitle" idx="1"/>
          </p:nvPr>
        </p:nvSpPr>
        <p:spPr>
          <a:xfrm>
            <a:off x="337675" y="3778833"/>
            <a:ext cx="9230700" cy="105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300"/>
              <a:buNone/>
              <a:defRPr sz="3300"/>
            </a:lvl1pPr>
            <a:lvl2pPr lvl="1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3300"/>
              <a:buNone/>
              <a:defRPr sz="3300"/>
            </a:lvl2pPr>
            <a:lvl3pPr lvl="2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3300"/>
              <a:buNone/>
              <a:defRPr sz="3300"/>
            </a:lvl3pPr>
            <a:lvl4pPr lvl="3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3300"/>
              <a:buNone/>
              <a:defRPr sz="3300"/>
            </a:lvl4pPr>
            <a:lvl5pPr lvl="4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3300"/>
              <a:buNone/>
              <a:defRPr sz="3300"/>
            </a:lvl5pPr>
            <a:lvl6pPr lvl="5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3300"/>
              <a:buNone/>
              <a:defRPr sz="3300"/>
            </a:lvl6pPr>
            <a:lvl7pPr lvl="6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3300"/>
              <a:buNone/>
              <a:defRPr sz="3300"/>
            </a:lvl7pPr>
            <a:lvl8pPr lvl="7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3300"/>
              <a:buNone/>
              <a:defRPr sz="3300"/>
            </a:lvl8pPr>
            <a:lvl9pPr lvl="8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sldNum" idx="12"/>
          </p:nvPr>
        </p:nvSpPr>
        <p:spPr>
          <a:xfrm>
            <a:off x="9178496" y="6217622"/>
            <a:ext cx="5946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2"/>
          </p:nvPr>
        </p:nvSpPr>
        <p:spPr>
          <a:xfrm>
            <a:off x="682329" y="2505075"/>
            <a:ext cx="4190702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body"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0"/>
          <p:cNvSpPr>
            <a:spLocks noGrp="1"/>
          </p:cNvSpPr>
          <p:nvPr>
            <p:ph type="pic" idx="2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59" name="Google Shape;59;p10"/>
          <p:cNvSpPr txBox="1">
            <a:spLocks noGrp="1"/>
          </p:cNvSpPr>
          <p:nvPr>
            <p:ph type="body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5" name="Google Shape;15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28625" y="180138"/>
            <a:ext cx="2133600" cy="82867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4"/>
          <p:cNvSpPr txBox="1"/>
          <p:nvPr/>
        </p:nvSpPr>
        <p:spPr>
          <a:xfrm>
            <a:off x="7349150" y="167575"/>
            <a:ext cx="2173500" cy="8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</a:pPr>
            <a:r>
              <a:rPr lang="en-GB" sz="4100" b="0" i="0" u="none" strike="noStrike" cap="none">
                <a:solidFill>
                  <a:srgbClr val="0097A7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WEEK 1</a:t>
            </a:r>
            <a:endParaRPr sz="4100" b="0" i="0" u="none" strike="noStrike" cap="none">
              <a:solidFill>
                <a:srgbClr val="0097A7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  <p:grpSp>
        <p:nvGrpSpPr>
          <p:cNvPr id="85" name="Google Shape;85;p14"/>
          <p:cNvGrpSpPr/>
          <p:nvPr/>
        </p:nvGrpSpPr>
        <p:grpSpPr>
          <a:xfrm>
            <a:off x="1524625" y="2829300"/>
            <a:ext cx="7708713" cy="0"/>
            <a:chOff x="1734825" y="3776025"/>
            <a:chExt cx="7708713" cy="0"/>
          </a:xfrm>
        </p:grpSpPr>
        <p:cxnSp>
          <p:nvCxnSpPr>
            <p:cNvPr id="86" name="Google Shape;86;p14"/>
            <p:cNvCxnSpPr/>
            <p:nvPr/>
          </p:nvCxnSpPr>
          <p:spPr>
            <a:xfrm>
              <a:off x="1734825" y="3776025"/>
              <a:ext cx="811800" cy="0"/>
            </a:xfrm>
            <a:prstGeom prst="straightConnector1">
              <a:avLst/>
            </a:prstGeom>
            <a:noFill/>
            <a:ln w="19050" cap="flat" cmpd="sng">
              <a:solidFill>
                <a:srgbClr val="0097A7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87" name="Google Shape;87;p14"/>
            <p:cNvCxnSpPr/>
            <p:nvPr/>
          </p:nvCxnSpPr>
          <p:spPr>
            <a:xfrm>
              <a:off x="3480825" y="3776025"/>
              <a:ext cx="811800" cy="0"/>
            </a:xfrm>
            <a:prstGeom prst="straightConnector1">
              <a:avLst/>
            </a:prstGeom>
            <a:noFill/>
            <a:ln w="19050" cap="flat" cmpd="sng">
              <a:solidFill>
                <a:srgbClr val="0097A7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88" name="Google Shape;88;p14"/>
            <p:cNvCxnSpPr/>
            <p:nvPr/>
          </p:nvCxnSpPr>
          <p:spPr>
            <a:xfrm>
              <a:off x="5213163" y="3776025"/>
              <a:ext cx="811800" cy="0"/>
            </a:xfrm>
            <a:prstGeom prst="straightConnector1">
              <a:avLst/>
            </a:prstGeom>
            <a:noFill/>
            <a:ln w="19050" cap="flat" cmpd="sng">
              <a:solidFill>
                <a:srgbClr val="0097A7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89" name="Google Shape;89;p14"/>
            <p:cNvCxnSpPr/>
            <p:nvPr/>
          </p:nvCxnSpPr>
          <p:spPr>
            <a:xfrm>
              <a:off x="6863513" y="3776025"/>
              <a:ext cx="811800" cy="0"/>
            </a:xfrm>
            <a:prstGeom prst="straightConnector1">
              <a:avLst/>
            </a:prstGeom>
            <a:noFill/>
            <a:ln w="19050" cap="flat" cmpd="sng">
              <a:solidFill>
                <a:srgbClr val="0097A7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90" name="Google Shape;90;p14"/>
            <p:cNvCxnSpPr/>
            <p:nvPr/>
          </p:nvCxnSpPr>
          <p:spPr>
            <a:xfrm>
              <a:off x="8631738" y="3776025"/>
              <a:ext cx="811800" cy="0"/>
            </a:xfrm>
            <a:prstGeom prst="straightConnector1">
              <a:avLst/>
            </a:prstGeom>
            <a:noFill/>
            <a:ln w="19050" cap="flat" cmpd="sng">
              <a:solidFill>
                <a:srgbClr val="0097A7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91" name="Google Shape;91;p14"/>
          <p:cNvGrpSpPr/>
          <p:nvPr/>
        </p:nvGrpSpPr>
        <p:grpSpPr>
          <a:xfrm>
            <a:off x="1524625" y="3587550"/>
            <a:ext cx="7708713" cy="0"/>
            <a:chOff x="1734825" y="3776025"/>
            <a:chExt cx="7708713" cy="0"/>
          </a:xfrm>
        </p:grpSpPr>
        <p:cxnSp>
          <p:nvCxnSpPr>
            <p:cNvPr id="92" name="Google Shape;92;p14"/>
            <p:cNvCxnSpPr/>
            <p:nvPr/>
          </p:nvCxnSpPr>
          <p:spPr>
            <a:xfrm>
              <a:off x="1734825" y="3776025"/>
              <a:ext cx="811800" cy="0"/>
            </a:xfrm>
            <a:prstGeom prst="straightConnector1">
              <a:avLst/>
            </a:prstGeom>
            <a:noFill/>
            <a:ln w="19050" cap="flat" cmpd="sng">
              <a:solidFill>
                <a:srgbClr val="0097A7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93" name="Google Shape;93;p14"/>
            <p:cNvCxnSpPr/>
            <p:nvPr/>
          </p:nvCxnSpPr>
          <p:spPr>
            <a:xfrm>
              <a:off x="3480825" y="3776025"/>
              <a:ext cx="811800" cy="0"/>
            </a:xfrm>
            <a:prstGeom prst="straightConnector1">
              <a:avLst/>
            </a:prstGeom>
            <a:noFill/>
            <a:ln w="19050" cap="flat" cmpd="sng">
              <a:solidFill>
                <a:srgbClr val="0097A7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94" name="Google Shape;94;p14"/>
            <p:cNvCxnSpPr/>
            <p:nvPr/>
          </p:nvCxnSpPr>
          <p:spPr>
            <a:xfrm>
              <a:off x="5213163" y="3776025"/>
              <a:ext cx="811800" cy="0"/>
            </a:xfrm>
            <a:prstGeom prst="straightConnector1">
              <a:avLst/>
            </a:prstGeom>
            <a:noFill/>
            <a:ln w="19050" cap="flat" cmpd="sng">
              <a:solidFill>
                <a:srgbClr val="0097A7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95" name="Google Shape;95;p14"/>
            <p:cNvCxnSpPr/>
            <p:nvPr/>
          </p:nvCxnSpPr>
          <p:spPr>
            <a:xfrm>
              <a:off x="6863513" y="3776025"/>
              <a:ext cx="811800" cy="0"/>
            </a:xfrm>
            <a:prstGeom prst="straightConnector1">
              <a:avLst/>
            </a:prstGeom>
            <a:noFill/>
            <a:ln w="19050" cap="flat" cmpd="sng">
              <a:solidFill>
                <a:srgbClr val="0097A7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96" name="Google Shape;96;p14"/>
            <p:cNvCxnSpPr/>
            <p:nvPr/>
          </p:nvCxnSpPr>
          <p:spPr>
            <a:xfrm>
              <a:off x="8631738" y="3776025"/>
              <a:ext cx="811800" cy="0"/>
            </a:xfrm>
            <a:prstGeom prst="straightConnector1">
              <a:avLst/>
            </a:prstGeom>
            <a:noFill/>
            <a:ln w="19050" cap="flat" cmpd="sng">
              <a:solidFill>
                <a:srgbClr val="0097A7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97" name="Google Shape;97;p14"/>
          <p:cNvGrpSpPr/>
          <p:nvPr/>
        </p:nvGrpSpPr>
        <p:grpSpPr>
          <a:xfrm>
            <a:off x="1524625" y="4498200"/>
            <a:ext cx="7708713" cy="0"/>
            <a:chOff x="1734825" y="3776025"/>
            <a:chExt cx="7708713" cy="0"/>
          </a:xfrm>
        </p:grpSpPr>
        <p:cxnSp>
          <p:nvCxnSpPr>
            <p:cNvPr id="98" name="Google Shape;98;p14"/>
            <p:cNvCxnSpPr/>
            <p:nvPr/>
          </p:nvCxnSpPr>
          <p:spPr>
            <a:xfrm>
              <a:off x="1734825" y="3776025"/>
              <a:ext cx="811800" cy="0"/>
            </a:xfrm>
            <a:prstGeom prst="straightConnector1">
              <a:avLst/>
            </a:prstGeom>
            <a:noFill/>
            <a:ln w="19050" cap="flat" cmpd="sng">
              <a:solidFill>
                <a:srgbClr val="0097A7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99" name="Google Shape;99;p14"/>
            <p:cNvCxnSpPr/>
            <p:nvPr/>
          </p:nvCxnSpPr>
          <p:spPr>
            <a:xfrm>
              <a:off x="3480825" y="3776025"/>
              <a:ext cx="811800" cy="0"/>
            </a:xfrm>
            <a:prstGeom prst="straightConnector1">
              <a:avLst/>
            </a:prstGeom>
            <a:noFill/>
            <a:ln w="19050" cap="flat" cmpd="sng">
              <a:solidFill>
                <a:srgbClr val="0097A7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00" name="Google Shape;100;p14"/>
            <p:cNvCxnSpPr/>
            <p:nvPr/>
          </p:nvCxnSpPr>
          <p:spPr>
            <a:xfrm>
              <a:off x="5213163" y="3776025"/>
              <a:ext cx="811800" cy="0"/>
            </a:xfrm>
            <a:prstGeom prst="straightConnector1">
              <a:avLst/>
            </a:prstGeom>
            <a:noFill/>
            <a:ln w="19050" cap="flat" cmpd="sng">
              <a:solidFill>
                <a:srgbClr val="0097A7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01" name="Google Shape;101;p14"/>
            <p:cNvCxnSpPr/>
            <p:nvPr/>
          </p:nvCxnSpPr>
          <p:spPr>
            <a:xfrm>
              <a:off x="6863513" y="3776025"/>
              <a:ext cx="811800" cy="0"/>
            </a:xfrm>
            <a:prstGeom prst="straightConnector1">
              <a:avLst/>
            </a:prstGeom>
            <a:noFill/>
            <a:ln w="19050" cap="flat" cmpd="sng">
              <a:solidFill>
                <a:srgbClr val="0097A7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02" name="Google Shape;102;p14"/>
            <p:cNvCxnSpPr/>
            <p:nvPr/>
          </p:nvCxnSpPr>
          <p:spPr>
            <a:xfrm>
              <a:off x="8631738" y="3776025"/>
              <a:ext cx="811800" cy="0"/>
            </a:xfrm>
            <a:prstGeom prst="straightConnector1">
              <a:avLst/>
            </a:prstGeom>
            <a:noFill/>
            <a:ln w="19050" cap="flat" cmpd="sng">
              <a:solidFill>
                <a:srgbClr val="0097A7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03" name="Google Shape;103;p14"/>
          <p:cNvSpPr txBox="1"/>
          <p:nvPr/>
        </p:nvSpPr>
        <p:spPr>
          <a:xfrm>
            <a:off x="140725" y="2357150"/>
            <a:ext cx="10923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>
                <a:solidFill>
                  <a:srgbClr val="0097A7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Option 1</a:t>
            </a:r>
            <a:endParaRPr sz="1600" b="0" i="0" u="none" strike="noStrike" cap="none">
              <a:solidFill>
                <a:srgbClr val="0097A7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  <p:sp>
        <p:nvSpPr>
          <p:cNvPr id="104" name="Google Shape;104;p14"/>
          <p:cNvSpPr txBox="1"/>
          <p:nvPr/>
        </p:nvSpPr>
        <p:spPr>
          <a:xfrm>
            <a:off x="140725" y="3213450"/>
            <a:ext cx="10923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>
                <a:solidFill>
                  <a:srgbClr val="0097A7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Option 2</a:t>
            </a:r>
            <a:endParaRPr sz="1600" b="0" i="0" u="none" strike="noStrike" cap="none">
              <a:solidFill>
                <a:srgbClr val="0097A7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  <p:sp>
        <p:nvSpPr>
          <p:cNvPr id="105" name="Google Shape;105;p14"/>
          <p:cNvSpPr txBox="1"/>
          <p:nvPr/>
        </p:nvSpPr>
        <p:spPr>
          <a:xfrm>
            <a:off x="140725" y="3848338"/>
            <a:ext cx="10923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>
                <a:solidFill>
                  <a:srgbClr val="0097A7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SIDES</a:t>
            </a:r>
            <a:endParaRPr sz="1600" b="0" i="0" u="none" strike="noStrike" cap="none">
              <a:solidFill>
                <a:srgbClr val="0097A7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  <p:sp>
        <p:nvSpPr>
          <p:cNvPr id="106" name="Google Shape;106;p14"/>
          <p:cNvSpPr txBox="1"/>
          <p:nvPr/>
        </p:nvSpPr>
        <p:spPr>
          <a:xfrm>
            <a:off x="1242150" y="1775100"/>
            <a:ext cx="1398000" cy="517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  Chicken Stir Fry</a:t>
            </a:r>
            <a:endParaRPr sz="12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With Noodles </a:t>
            </a:r>
            <a:endParaRPr sz="12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Mushroom                    Omelette                                        </a:t>
            </a:r>
            <a:endParaRPr sz="12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     Pak Choi </a:t>
            </a:r>
            <a:br>
              <a:rPr lang="en-GB" sz="12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</a:br>
            <a:br>
              <a:rPr lang="en-GB" sz="12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</a:br>
            <a:r>
              <a:rPr lang="en-GB" sz="12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     Broccoli</a:t>
            </a:r>
            <a:endParaRPr sz="12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60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>
                <a:latin typeface="Open Sans Light"/>
                <a:ea typeface="Open Sans Light"/>
                <a:cs typeface="Open Sans Light"/>
                <a:sym typeface="Open Sans Light"/>
              </a:rPr>
              <a:t>Homemade Tomato Sauce</a:t>
            </a:r>
            <a:endParaRPr sz="120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400" i="1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>
                <a:latin typeface="Open Sans Light"/>
                <a:ea typeface="Open Sans Light"/>
                <a:cs typeface="Open Sans Light"/>
                <a:sym typeface="Open Sans Light"/>
              </a:rPr>
              <a:t>Bolognese </a:t>
            </a:r>
            <a:endParaRPr sz="120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2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Peach Cobbler</a:t>
            </a:r>
            <a:endParaRPr sz="1200" b="0" i="0" u="none" strike="noStrike" cap="none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2993500" y="1775100"/>
            <a:ext cx="1398000" cy="517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 dirty="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Cottage Pie</a:t>
            </a: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GB"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GB"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 dirty="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Shepherdess Pie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Seasonal Vegetable</a:t>
            </a:r>
            <a:r>
              <a:rPr lang="en-US" sz="1200" dirty="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s</a:t>
            </a: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200" dirty="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6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 sz="1200" dirty="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Homemade Tomato Sauce</a:t>
            </a: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400" i="1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 sz="1200" dirty="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Meatballs </a:t>
            </a: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dirty="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Syrup Sponge</a:t>
            </a:r>
            <a:endParaRPr sz="1100" b="0" i="0" u="none" strike="noStrike" cap="none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08" name="Google Shape;108;p14"/>
          <p:cNvSpPr txBox="1"/>
          <p:nvPr/>
        </p:nvSpPr>
        <p:spPr>
          <a:xfrm>
            <a:off x="4714200" y="1776400"/>
            <a:ext cx="1398000" cy="49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20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1200">
                <a:latin typeface="Open Sans Light"/>
                <a:ea typeface="Open Sans Light"/>
                <a:cs typeface="Open Sans Light"/>
                <a:sym typeface="Open Sans Light"/>
              </a:rPr>
              <a:t>Roast </a:t>
            </a:r>
            <a:r>
              <a:rPr lang="en-GB" sz="1200" b="0" i="0" u="none" strike="noStrike" cap="none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Gammon</a:t>
            </a:r>
            <a:endParaRPr sz="1200" b="0" i="0" u="none" strike="noStrike" cap="none">
              <a:solidFill>
                <a:srgbClr val="000000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1200">
                <a:latin typeface="Open Sans Light"/>
                <a:ea typeface="Open Sans Light"/>
                <a:cs typeface="Open Sans Light"/>
                <a:sym typeface="Open Sans Light"/>
              </a:rPr>
              <a:t>          </a:t>
            </a:r>
            <a:r>
              <a:rPr lang="en-GB" sz="1200" b="0" i="0" u="none" strike="noStrike" cap="none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Gravy</a:t>
            </a:r>
            <a:endParaRPr sz="1200" b="0" i="0" u="none" strike="noStrike" cap="none">
              <a:solidFill>
                <a:srgbClr val="000000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20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1200">
                <a:latin typeface="Open Sans Light"/>
                <a:ea typeface="Open Sans Light"/>
                <a:cs typeface="Open Sans Light"/>
                <a:sym typeface="Open Sans Light"/>
              </a:rPr>
              <a:t>Veggie Sausage &amp; summer Vegetables</a:t>
            </a:r>
            <a:endParaRPr sz="1200" b="0" i="0" u="none" strike="noStrike" cap="none">
              <a:solidFill>
                <a:srgbClr val="000000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r>
              <a:rPr lang="en-GB" sz="1200">
                <a:latin typeface="Open Sans Light"/>
                <a:ea typeface="Open Sans Light"/>
                <a:cs typeface="Open Sans Light"/>
                <a:sym typeface="Open Sans Light"/>
              </a:rPr>
              <a:t>       </a:t>
            </a:r>
            <a:r>
              <a:rPr lang="en-GB" sz="1200" b="0" i="0" u="none" strike="noStrike" cap="none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Roasties</a:t>
            </a:r>
            <a:endParaRPr sz="1200" b="0" i="0" u="none" strike="noStrike" cap="none">
              <a:solidFill>
                <a:srgbClr val="000000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1200" b="0" i="0" u="none" strike="noStrike" cap="none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Seasonal Veg</a:t>
            </a:r>
            <a:endParaRPr sz="1200" b="0" i="0" u="none" strike="noStrike" cap="none">
              <a:solidFill>
                <a:srgbClr val="000000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7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 sz="12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Homemade Tomato Sauce</a:t>
            </a:r>
            <a:endParaRPr sz="12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400" i="1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 sz="12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Cheese Sauce </a:t>
            </a:r>
            <a:endParaRPr sz="12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Chocolate</a:t>
            </a:r>
            <a:endParaRPr sz="12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Brownie </a:t>
            </a:r>
            <a:endParaRPr sz="1200" b="0" i="0" u="none" strike="noStrike" cap="none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09" name="Google Shape;109;p14"/>
          <p:cNvSpPr txBox="1"/>
          <p:nvPr/>
        </p:nvSpPr>
        <p:spPr>
          <a:xfrm>
            <a:off x="6360350" y="1776400"/>
            <a:ext cx="1398000" cy="535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dirty="0">
                <a:solidFill>
                  <a:srgbClr val="21212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Chicken Tikka Masala</a:t>
            </a:r>
            <a:endParaRPr sz="1200" dirty="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sz="1200" dirty="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 dirty="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Butternut Squash &amp; Chickpea Pasanda</a:t>
            </a: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 dirty="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    Turmeric Rice</a:t>
            </a:r>
            <a:endParaRPr sz="1200" dirty="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1200" dirty="0">
                <a:latin typeface="Open Sans Light"/>
                <a:ea typeface="Open Sans Light"/>
                <a:cs typeface="Open Sans Light"/>
                <a:sym typeface="Open Sans Light"/>
              </a:rPr>
              <a:t>Coconut Green Beans</a:t>
            </a:r>
            <a:endParaRPr sz="1200" dirty="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200" dirty="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7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 sz="1200" dirty="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Homemade Tomato Sauce</a:t>
            </a: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400" i="1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 sz="1200" dirty="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Tomato Sauce</a:t>
            </a: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dirty="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1200" dirty="0">
                <a:latin typeface="Open Sans Light"/>
                <a:ea typeface="Open Sans Light"/>
                <a:cs typeface="Open Sans Light"/>
                <a:sym typeface="Open Sans Light"/>
              </a:rPr>
              <a:t>Apple Sponge          Cake</a:t>
            </a:r>
            <a:endParaRPr sz="1200" dirty="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10" name="Google Shape;110;p14"/>
          <p:cNvSpPr txBox="1"/>
          <p:nvPr/>
        </p:nvSpPr>
        <p:spPr>
          <a:xfrm>
            <a:off x="8186250" y="1776400"/>
            <a:ext cx="1398000" cy="48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Hand Battered Fish </a:t>
            </a:r>
            <a:endParaRPr sz="1200" b="0" i="0" u="none" strike="noStrike" cap="none">
              <a:solidFill>
                <a:srgbClr val="000000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Homemade Fishless Cakes</a:t>
            </a:r>
            <a:endParaRPr sz="1200" b="0" i="0" u="none" strike="noStrike" cap="none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1200" b="0" i="0" u="none" strike="noStrike" cap="none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Chips</a:t>
            </a:r>
            <a:endParaRPr sz="1200" b="0" i="0" u="none" strike="noStrike" cap="none">
              <a:solidFill>
                <a:srgbClr val="000000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1200" b="0" i="0" u="none" strike="noStrike" cap="none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Peas</a:t>
            </a:r>
            <a:endParaRPr sz="1200" b="0" i="0" u="none" strike="noStrike" cap="none">
              <a:solidFill>
                <a:srgbClr val="000000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6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 sz="12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Homemade Tomato Sauce</a:t>
            </a:r>
            <a:endParaRPr sz="12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400" i="1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 sz="12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Beans</a:t>
            </a:r>
            <a:endParaRPr sz="120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2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2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Sticky Toffee Pudding</a:t>
            </a:r>
            <a:br>
              <a:rPr lang="en-GB" sz="1100" b="0" i="0" u="none" strike="noStrike" cap="none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</a:br>
            <a:endParaRPr sz="1200" b="0" i="0" u="none" strike="noStrike" cap="none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11" name="Google Shape;111;p14"/>
          <p:cNvSpPr txBox="1"/>
          <p:nvPr/>
        </p:nvSpPr>
        <p:spPr>
          <a:xfrm>
            <a:off x="3041250" y="263300"/>
            <a:ext cx="4743900" cy="5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rgbClr val="666666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12" name="Google Shape;112;p14"/>
          <p:cNvSpPr txBox="1"/>
          <p:nvPr/>
        </p:nvSpPr>
        <p:spPr>
          <a:xfrm>
            <a:off x="140725" y="5975927"/>
            <a:ext cx="10923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>
                <a:solidFill>
                  <a:srgbClr val="0097A7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DESSERT With Custard</a:t>
            </a:r>
            <a:endParaRPr sz="1600" b="0" i="0" u="none" strike="noStrike" cap="none">
              <a:solidFill>
                <a:srgbClr val="0097A7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  <p:grpSp>
        <p:nvGrpSpPr>
          <p:cNvPr id="113" name="Google Shape;113;p14"/>
          <p:cNvGrpSpPr/>
          <p:nvPr/>
        </p:nvGrpSpPr>
        <p:grpSpPr>
          <a:xfrm>
            <a:off x="1448425" y="6174600"/>
            <a:ext cx="7708713" cy="0"/>
            <a:chOff x="1734825" y="3776025"/>
            <a:chExt cx="7708713" cy="0"/>
          </a:xfrm>
        </p:grpSpPr>
        <p:cxnSp>
          <p:nvCxnSpPr>
            <p:cNvPr id="114" name="Google Shape;114;p14"/>
            <p:cNvCxnSpPr/>
            <p:nvPr/>
          </p:nvCxnSpPr>
          <p:spPr>
            <a:xfrm>
              <a:off x="1734825" y="3776025"/>
              <a:ext cx="811800" cy="0"/>
            </a:xfrm>
            <a:prstGeom prst="straightConnector1">
              <a:avLst/>
            </a:prstGeom>
            <a:noFill/>
            <a:ln w="19050" cap="flat" cmpd="sng">
              <a:solidFill>
                <a:srgbClr val="0097A7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15" name="Google Shape;115;p14"/>
            <p:cNvCxnSpPr/>
            <p:nvPr/>
          </p:nvCxnSpPr>
          <p:spPr>
            <a:xfrm>
              <a:off x="3480825" y="3776025"/>
              <a:ext cx="811800" cy="0"/>
            </a:xfrm>
            <a:prstGeom prst="straightConnector1">
              <a:avLst/>
            </a:prstGeom>
            <a:noFill/>
            <a:ln w="19050" cap="flat" cmpd="sng">
              <a:solidFill>
                <a:srgbClr val="0097A7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16" name="Google Shape;116;p14"/>
            <p:cNvCxnSpPr/>
            <p:nvPr/>
          </p:nvCxnSpPr>
          <p:spPr>
            <a:xfrm>
              <a:off x="5213163" y="3776025"/>
              <a:ext cx="811800" cy="0"/>
            </a:xfrm>
            <a:prstGeom prst="straightConnector1">
              <a:avLst/>
            </a:prstGeom>
            <a:noFill/>
            <a:ln w="19050" cap="flat" cmpd="sng">
              <a:solidFill>
                <a:srgbClr val="0097A7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17" name="Google Shape;117;p14"/>
            <p:cNvCxnSpPr/>
            <p:nvPr/>
          </p:nvCxnSpPr>
          <p:spPr>
            <a:xfrm>
              <a:off x="6863513" y="3776025"/>
              <a:ext cx="811800" cy="0"/>
            </a:xfrm>
            <a:prstGeom prst="straightConnector1">
              <a:avLst/>
            </a:prstGeom>
            <a:noFill/>
            <a:ln w="19050" cap="flat" cmpd="sng">
              <a:solidFill>
                <a:srgbClr val="0097A7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18" name="Google Shape;118;p14"/>
            <p:cNvCxnSpPr/>
            <p:nvPr/>
          </p:nvCxnSpPr>
          <p:spPr>
            <a:xfrm>
              <a:off x="8631738" y="3776025"/>
              <a:ext cx="811800" cy="0"/>
            </a:xfrm>
            <a:prstGeom prst="straightConnector1">
              <a:avLst/>
            </a:prstGeom>
            <a:noFill/>
            <a:ln w="19050" cap="flat" cmpd="sng">
              <a:solidFill>
                <a:srgbClr val="0097A7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19" name="Google Shape;119;p14"/>
          <p:cNvSpPr txBox="1"/>
          <p:nvPr/>
        </p:nvSpPr>
        <p:spPr>
          <a:xfrm>
            <a:off x="140725" y="4559925"/>
            <a:ext cx="1132200" cy="14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>
                <a:solidFill>
                  <a:srgbClr val="0097A7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Pasta </a:t>
            </a:r>
            <a:endParaRPr sz="1600">
              <a:solidFill>
                <a:srgbClr val="0097A7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>
              <a:solidFill>
                <a:srgbClr val="0097A7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>
              <a:solidFill>
                <a:srgbClr val="0097A7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>
              <a:solidFill>
                <a:srgbClr val="0097A7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>
                <a:solidFill>
                  <a:srgbClr val="0097A7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 Jackets</a:t>
            </a:r>
            <a:endParaRPr sz="1600" b="0" i="0" u="none" strike="noStrike" cap="none">
              <a:solidFill>
                <a:srgbClr val="0097A7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" name="Google Shape;125;p15"/>
          <p:cNvGrpSpPr/>
          <p:nvPr/>
        </p:nvGrpSpPr>
        <p:grpSpPr>
          <a:xfrm>
            <a:off x="1524625" y="2829300"/>
            <a:ext cx="7708713" cy="0"/>
            <a:chOff x="1734825" y="3776025"/>
            <a:chExt cx="7708713" cy="0"/>
          </a:xfrm>
        </p:grpSpPr>
        <p:cxnSp>
          <p:nvCxnSpPr>
            <p:cNvPr id="126" name="Google Shape;126;p15"/>
            <p:cNvCxnSpPr/>
            <p:nvPr/>
          </p:nvCxnSpPr>
          <p:spPr>
            <a:xfrm>
              <a:off x="1734825" y="3776025"/>
              <a:ext cx="811800" cy="0"/>
            </a:xfrm>
            <a:prstGeom prst="straightConnector1">
              <a:avLst/>
            </a:prstGeom>
            <a:noFill/>
            <a:ln w="19050" cap="flat" cmpd="sng">
              <a:solidFill>
                <a:srgbClr val="0097A7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7" name="Google Shape;127;p15"/>
            <p:cNvCxnSpPr/>
            <p:nvPr/>
          </p:nvCxnSpPr>
          <p:spPr>
            <a:xfrm>
              <a:off x="3480825" y="3776025"/>
              <a:ext cx="811800" cy="0"/>
            </a:xfrm>
            <a:prstGeom prst="straightConnector1">
              <a:avLst/>
            </a:prstGeom>
            <a:noFill/>
            <a:ln w="19050" cap="flat" cmpd="sng">
              <a:solidFill>
                <a:srgbClr val="0097A7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8" name="Google Shape;128;p15"/>
            <p:cNvCxnSpPr/>
            <p:nvPr/>
          </p:nvCxnSpPr>
          <p:spPr>
            <a:xfrm>
              <a:off x="5213163" y="3776025"/>
              <a:ext cx="811800" cy="0"/>
            </a:xfrm>
            <a:prstGeom prst="straightConnector1">
              <a:avLst/>
            </a:prstGeom>
            <a:noFill/>
            <a:ln w="19050" cap="flat" cmpd="sng">
              <a:solidFill>
                <a:srgbClr val="0097A7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9" name="Google Shape;129;p15"/>
            <p:cNvCxnSpPr/>
            <p:nvPr/>
          </p:nvCxnSpPr>
          <p:spPr>
            <a:xfrm>
              <a:off x="6863513" y="3776025"/>
              <a:ext cx="811800" cy="0"/>
            </a:xfrm>
            <a:prstGeom prst="straightConnector1">
              <a:avLst/>
            </a:prstGeom>
            <a:noFill/>
            <a:ln w="19050" cap="flat" cmpd="sng">
              <a:solidFill>
                <a:srgbClr val="0097A7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30" name="Google Shape;130;p15"/>
            <p:cNvCxnSpPr/>
            <p:nvPr/>
          </p:nvCxnSpPr>
          <p:spPr>
            <a:xfrm>
              <a:off x="8631738" y="3776025"/>
              <a:ext cx="811800" cy="0"/>
            </a:xfrm>
            <a:prstGeom prst="straightConnector1">
              <a:avLst/>
            </a:prstGeom>
            <a:noFill/>
            <a:ln w="19050" cap="flat" cmpd="sng">
              <a:solidFill>
                <a:srgbClr val="0097A7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131" name="Google Shape;131;p15"/>
          <p:cNvGrpSpPr/>
          <p:nvPr/>
        </p:nvGrpSpPr>
        <p:grpSpPr>
          <a:xfrm>
            <a:off x="1524625" y="3587550"/>
            <a:ext cx="7708713" cy="0"/>
            <a:chOff x="1734825" y="3776025"/>
            <a:chExt cx="7708713" cy="0"/>
          </a:xfrm>
        </p:grpSpPr>
        <p:cxnSp>
          <p:nvCxnSpPr>
            <p:cNvPr id="132" name="Google Shape;132;p15"/>
            <p:cNvCxnSpPr/>
            <p:nvPr/>
          </p:nvCxnSpPr>
          <p:spPr>
            <a:xfrm>
              <a:off x="1734825" y="3776025"/>
              <a:ext cx="811800" cy="0"/>
            </a:xfrm>
            <a:prstGeom prst="straightConnector1">
              <a:avLst/>
            </a:prstGeom>
            <a:noFill/>
            <a:ln w="19050" cap="flat" cmpd="sng">
              <a:solidFill>
                <a:srgbClr val="0097A7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33" name="Google Shape;133;p15"/>
            <p:cNvCxnSpPr/>
            <p:nvPr/>
          </p:nvCxnSpPr>
          <p:spPr>
            <a:xfrm>
              <a:off x="3480825" y="3776025"/>
              <a:ext cx="811800" cy="0"/>
            </a:xfrm>
            <a:prstGeom prst="straightConnector1">
              <a:avLst/>
            </a:prstGeom>
            <a:noFill/>
            <a:ln w="19050" cap="flat" cmpd="sng">
              <a:solidFill>
                <a:srgbClr val="0097A7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34" name="Google Shape;134;p15"/>
            <p:cNvCxnSpPr/>
            <p:nvPr/>
          </p:nvCxnSpPr>
          <p:spPr>
            <a:xfrm>
              <a:off x="5213163" y="3776025"/>
              <a:ext cx="811800" cy="0"/>
            </a:xfrm>
            <a:prstGeom prst="straightConnector1">
              <a:avLst/>
            </a:prstGeom>
            <a:noFill/>
            <a:ln w="19050" cap="flat" cmpd="sng">
              <a:solidFill>
                <a:srgbClr val="0097A7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35" name="Google Shape;135;p15"/>
            <p:cNvCxnSpPr/>
            <p:nvPr/>
          </p:nvCxnSpPr>
          <p:spPr>
            <a:xfrm>
              <a:off x="6863513" y="3776025"/>
              <a:ext cx="811800" cy="0"/>
            </a:xfrm>
            <a:prstGeom prst="straightConnector1">
              <a:avLst/>
            </a:prstGeom>
            <a:noFill/>
            <a:ln w="19050" cap="flat" cmpd="sng">
              <a:solidFill>
                <a:srgbClr val="0097A7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36" name="Google Shape;136;p15"/>
            <p:cNvCxnSpPr/>
            <p:nvPr/>
          </p:nvCxnSpPr>
          <p:spPr>
            <a:xfrm>
              <a:off x="8631738" y="3776025"/>
              <a:ext cx="811800" cy="0"/>
            </a:xfrm>
            <a:prstGeom prst="straightConnector1">
              <a:avLst/>
            </a:prstGeom>
            <a:noFill/>
            <a:ln w="19050" cap="flat" cmpd="sng">
              <a:solidFill>
                <a:srgbClr val="0097A7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137" name="Google Shape;137;p15"/>
          <p:cNvGrpSpPr/>
          <p:nvPr/>
        </p:nvGrpSpPr>
        <p:grpSpPr>
          <a:xfrm>
            <a:off x="1524625" y="4498200"/>
            <a:ext cx="7708713" cy="0"/>
            <a:chOff x="1734825" y="3776025"/>
            <a:chExt cx="7708713" cy="0"/>
          </a:xfrm>
        </p:grpSpPr>
        <p:cxnSp>
          <p:nvCxnSpPr>
            <p:cNvPr id="138" name="Google Shape;138;p15"/>
            <p:cNvCxnSpPr/>
            <p:nvPr/>
          </p:nvCxnSpPr>
          <p:spPr>
            <a:xfrm>
              <a:off x="1734825" y="3776025"/>
              <a:ext cx="811800" cy="0"/>
            </a:xfrm>
            <a:prstGeom prst="straightConnector1">
              <a:avLst/>
            </a:prstGeom>
            <a:noFill/>
            <a:ln w="19050" cap="flat" cmpd="sng">
              <a:solidFill>
                <a:srgbClr val="0097A7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39" name="Google Shape;139;p15"/>
            <p:cNvCxnSpPr/>
            <p:nvPr/>
          </p:nvCxnSpPr>
          <p:spPr>
            <a:xfrm>
              <a:off x="3480825" y="3776025"/>
              <a:ext cx="811800" cy="0"/>
            </a:xfrm>
            <a:prstGeom prst="straightConnector1">
              <a:avLst/>
            </a:prstGeom>
            <a:noFill/>
            <a:ln w="19050" cap="flat" cmpd="sng">
              <a:solidFill>
                <a:srgbClr val="0097A7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0" name="Google Shape;140;p15"/>
            <p:cNvCxnSpPr/>
            <p:nvPr/>
          </p:nvCxnSpPr>
          <p:spPr>
            <a:xfrm>
              <a:off x="5213163" y="3776025"/>
              <a:ext cx="811800" cy="0"/>
            </a:xfrm>
            <a:prstGeom prst="straightConnector1">
              <a:avLst/>
            </a:prstGeom>
            <a:noFill/>
            <a:ln w="19050" cap="flat" cmpd="sng">
              <a:solidFill>
                <a:srgbClr val="0097A7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1" name="Google Shape;141;p15"/>
            <p:cNvCxnSpPr/>
            <p:nvPr/>
          </p:nvCxnSpPr>
          <p:spPr>
            <a:xfrm>
              <a:off x="6863513" y="3776025"/>
              <a:ext cx="811800" cy="0"/>
            </a:xfrm>
            <a:prstGeom prst="straightConnector1">
              <a:avLst/>
            </a:prstGeom>
            <a:noFill/>
            <a:ln w="19050" cap="flat" cmpd="sng">
              <a:solidFill>
                <a:srgbClr val="0097A7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2" name="Google Shape;142;p15"/>
            <p:cNvCxnSpPr/>
            <p:nvPr/>
          </p:nvCxnSpPr>
          <p:spPr>
            <a:xfrm>
              <a:off x="8631738" y="3776025"/>
              <a:ext cx="811800" cy="0"/>
            </a:xfrm>
            <a:prstGeom prst="straightConnector1">
              <a:avLst/>
            </a:prstGeom>
            <a:noFill/>
            <a:ln w="19050" cap="flat" cmpd="sng">
              <a:solidFill>
                <a:srgbClr val="0097A7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43" name="Google Shape;143;p15"/>
          <p:cNvSpPr txBox="1"/>
          <p:nvPr/>
        </p:nvSpPr>
        <p:spPr>
          <a:xfrm>
            <a:off x="140725" y="2357150"/>
            <a:ext cx="10923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>
                <a:solidFill>
                  <a:srgbClr val="0097A7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Option 1</a:t>
            </a:r>
            <a:endParaRPr sz="1600" b="0" i="0" u="none" strike="noStrike" cap="none">
              <a:solidFill>
                <a:srgbClr val="0097A7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  <p:sp>
        <p:nvSpPr>
          <p:cNvPr id="144" name="Google Shape;144;p15"/>
          <p:cNvSpPr txBox="1"/>
          <p:nvPr/>
        </p:nvSpPr>
        <p:spPr>
          <a:xfrm>
            <a:off x="140725" y="3213450"/>
            <a:ext cx="10923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>
                <a:solidFill>
                  <a:srgbClr val="0097A7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Option 2</a:t>
            </a:r>
            <a:endParaRPr sz="1600" b="0" i="0" u="none" strike="noStrike" cap="none">
              <a:solidFill>
                <a:srgbClr val="0097A7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  <p:sp>
        <p:nvSpPr>
          <p:cNvPr id="145" name="Google Shape;145;p15"/>
          <p:cNvSpPr txBox="1"/>
          <p:nvPr/>
        </p:nvSpPr>
        <p:spPr>
          <a:xfrm>
            <a:off x="140725" y="3848338"/>
            <a:ext cx="10923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>
                <a:solidFill>
                  <a:srgbClr val="0097A7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SIDES</a:t>
            </a:r>
            <a:endParaRPr sz="1600" b="0" i="0" u="none" strike="noStrike" cap="none">
              <a:solidFill>
                <a:srgbClr val="0097A7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  <p:sp>
        <p:nvSpPr>
          <p:cNvPr id="146" name="Google Shape;146;p15"/>
          <p:cNvSpPr txBox="1"/>
          <p:nvPr/>
        </p:nvSpPr>
        <p:spPr>
          <a:xfrm>
            <a:off x="140725" y="6010102"/>
            <a:ext cx="1092300" cy="90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500" b="0" i="0" u="none" strike="noStrike" cap="none">
                <a:solidFill>
                  <a:srgbClr val="0097A7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DESSERT</a:t>
            </a:r>
            <a:r>
              <a:rPr lang="en-GB" sz="1600" b="0" i="0" u="none" strike="noStrike" cap="none">
                <a:solidFill>
                  <a:srgbClr val="0097A7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with Custard</a:t>
            </a:r>
            <a:endParaRPr sz="1600" b="0" i="0" u="none" strike="noStrike" cap="none">
              <a:solidFill>
                <a:srgbClr val="0097A7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  <p:grpSp>
        <p:nvGrpSpPr>
          <p:cNvPr id="147" name="Google Shape;147;p15"/>
          <p:cNvGrpSpPr/>
          <p:nvPr/>
        </p:nvGrpSpPr>
        <p:grpSpPr>
          <a:xfrm>
            <a:off x="1448425" y="6174600"/>
            <a:ext cx="7708713" cy="0"/>
            <a:chOff x="1734825" y="3776025"/>
            <a:chExt cx="7708713" cy="0"/>
          </a:xfrm>
        </p:grpSpPr>
        <p:cxnSp>
          <p:nvCxnSpPr>
            <p:cNvPr id="148" name="Google Shape;148;p15"/>
            <p:cNvCxnSpPr/>
            <p:nvPr/>
          </p:nvCxnSpPr>
          <p:spPr>
            <a:xfrm>
              <a:off x="1734825" y="3776025"/>
              <a:ext cx="811800" cy="0"/>
            </a:xfrm>
            <a:prstGeom prst="straightConnector1">
              <a:avLst/>
            </a:prstGeom>
            <a:noFill/>
            <a:ln w="19050" cap="flat" cmpd="sng">
              <a:solidFill>
                <a:srgbClr val="0097A7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9" name="Google Shape;149;p15"/>
            <p:cNvCxnSpPr/>
            <p:nvPr/>
          </p:nvCxnSpPr>
          <p:spPr>
            <a:xfrm>
              <a:off x="3480825" y="3776025"/>
              <a:ext cx="811800" cy="0"/>
            </a:xfrm>
            <a:prstGeom prst="straightConnector1">
              <a:avLst/>
            </a:prstGeom>
            <a:noFill/>
            <a:ln w="19050" cap="flat" cmpd="sng">
              <a:solidFill>
                <a:srgbClr val="0097A7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50" name="Google Shape;150;p15"/>
            <p:cNvCxnSpPr/>
            <p:nvPr/>
          </p:nvCxnSpPr>
          <p:spPr>
            <a:xfrm>
              <a:off x="5213163" y="3776025"/>
              <a:ext cx="811800" cy="0"/>
            </a:xfrm>
            <a:prstGeom prst="straightConnector1">
              <a:avLst/>
            </a:prstGeom>
            <a:noFill/>
            <a:ln w="19050" cap="flat" cmpd="sng">
              <a:solidFill>
                <a:srgbClr val="0097A7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51" name="Google Shape;151;p15"/>
            <p:cNvCxnSpPr/>
            <p:nvPr/>
          </p:nvCxnSpPr>
          <p:spPr>
            <a:xfrm>
              <a:off x="6863513" y="3776025"/>
              <a:ext cx="811800" cy="0"/>
            </a:xfrm>
            <a:prstGeom prst="straightConnector1">
              <a:avLst/>
            </a:prstGeom>
            <a:noFill/>
            <a:ln w="19050" cap="flat" cmpd="sng">
              <a:solidFill>
                <a:srgbClr val="0097A7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52" name="Google Shape;152;p15"/>
            <p:cNvCxnSpPr/>
            <p:nvPr/>
          </p:nvCxnSpPr>
          <p:spPr>
            <a:xfrm>
              <a:off x="8631738" y="3776025"/>
              <a:ext cx="811800" cy="0"/>
            </a:xfrm>
            <a:prstGeom prst="straightConnector1">
              <a:avLst/>
            </a:prstGeom>
            <a:noFill/>
            <a:ln w="19050" cap="flat" cmpd="sng">
              <a:solidFill>
                <a:srgbClr val="0097A7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53" name="Google Shape;153;p15"/>
          <p:cNvSpPr txBox="1"/>
          <p:nvPr/>
        </p:nvSpPr>
        <p:spPr>
          <a:xfrm>
            <a:off x="140725" y="4559925"/>
            <a:ext cx="11322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>
                <a:solidFill>
                  <a:srgbClr val="0097A7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Pasta</a:t>
            </a:r>
            <a:endParaRPr sz="1600">
              <a:solidFill>
                <a:srgbClr val="0097A7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>
              <a:solidFill>
                <a:srgbClr val="0097A7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>
              <a:solidFill>
                <a:srgbClr val="0097A7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>
                <a:solidFill>
                  <a:srgbClr val="0097A7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Jackets</a:t>
            </a:r>
            <a:endParaRPr sz="1600">
              <a:solidFill>
                <a:srgbClr val="0097A7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  <p:sp>
        <p:nvSpPr>
          <p:cNvPr id="154" name="Google Shape;154;p15"/>
          <p:cNvSpPr txBox="1"/>
          <p:nvPr/>
        </p:nvSpPr>
        <p:spPr>
          <a:xfrm>
            <a:off x="7349150" y="167575"/>
            <a:ext cx="2173500" cy="8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00"/>
              <a:buFont typeface="Arial"/>
              <a:buNone/>
            </a:pPr>
            <a:r>
              <a:rPr lang="en-GB" sz="4100" b="0" i="0" u="none" strike="noStrike" cap="none">
                <a:solidFill>
                  <a:srgbClr val="0097A7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WEEK </a:t>
            </a:r>
            <a:r>
              <a:rPr lang="en-GB" sz="4100">
                <a:solidFill>
                  <a:srgbClr val="0097A7"/>
                </a:solidFill>
                <a:latin typeface="Open Sans SemiBold"/>
                <a:ea typeface="Open Sans SemiBold"/>
                <a:cs typeface="Open Sans SemiBold"/>
                <a:sym typeface="Open Sans SemiBold"/>
              </a:rPr>
              <a:t>2</a:t>
            </a:r>
            <a:endParaRPr sz="4100" b="0" i="0" u="none" strike="noStrike" cap="none">
              <a:solidFill>
                <a:srgbClr val="0097A7"/>
              </a:solidFill>
              <a:latin typeface="Open Sans SemiBold"/>
              <a:ea typeface="Open Sans SemiBold"/>
              <a:cs typeface="Open Sans SemiBold"/>
              <a:sym typeface="Open Sans SemiBold"/>
            </a:endParaRPr>
          </a:p>
        </p:txBody>
      </p:sp>
      <p:sp>
        <p:nvSpPr>
          <p:cNvPr id="155" name="Google Shape;155;p15"/>
          <p:cNvSpPr txBox="1"/>
          <p:nvPr/>
        </p:nvSpPr>
        <p:spPr>
          <a:xfrm>
            <a:off x="1242150" y="1804625"/>
            <a:ext cx="1398000" cy="517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dirty="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dirty="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dirty="0">
                <a:solidFill>
                  <a:srgbClr val="21212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Chicken &amp; Sweetcorn Pie</a:t>
            </a:r>
            <a:endParaRPr sz="1200" dirty="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 dirty="0">
                <a:solidFill>
                  <a:srgbClr val="21212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   Sweet Potato</a:t>
            </a:r>
            <a:endParaRPr sz="1200" dirty="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 dirty="0">
                <a:solidFill>
                  <a:srgbClr val="21212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Gumbo  </a:t>
            </a:r>
            <a:endParaRPr sz="1200" dirty="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solidFill>
                  <a:srgbClr val="21212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endParaRPr sz="1200" dirty="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dirty="0">
                <a:solidFill>
                  <a:srgbClr val="21212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 Jacket Wedges</a:t>
            </a:r>
            <a:br>
              <a:rPr lang="en-GB" sz="1200" dirty="0">
                <a:solidFill>
                  <a:srgbClr val="212121"/>
                </a:solidFill>
                <a:latin typeface="Open Sans Light"/>
                <a:ea typeface="Open Sans Light"/>
                <a:cs typeface="Open Sans Light"/>
                <a:sym typeface="Open Sans Light"/>
              </a:rPr>
            </a:br>
            <a:endParaRPr sz="1200" dirty="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 dirty="0">
                <a:solidFill>
                  <a:srgbClr val="21212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   Seasonal Veg </a:t>
            </a: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dirty="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dirty="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6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 sz="1200" dirty="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Homemade Tomato Sauce</a:t>
            </a: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400" i="1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 sz="1200" dirty="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Bolognese </a:t>
            </a: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200" b="0" i="0" u="none" strike="noStrike" cap="none" dirty="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Pineapple Upside Down</a:t>
            </a:r>
            <a:endParaRPr sz="1200" b="0" i="0" u="none" strike="noStrike" cap="none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br>
              <a:rPr lang="en-GB" sz="1200" b="0" i="0" u="none" strike="noStrike" cap="none" dirty="0">
                <a:solidFill>
                  <a:srgbClr val="212121"/>
                </a:solidFill>
                <a:latin typeface="Open Sans Light"/>
                <a:ea typeface="Open Sans Light"/>
                <a:cs typeface="Open Sans Light"/>
                <a:sym typeface="Open Sans Light"/>
              </a:rPr>
            </a:br>
            <a:endParaRPr sz="1200" b="0" i="0" u="none" strike="noStrike" cap="none" dirty="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200" b="0" i="0" u="none" strike="noStrike" cap="none" dirty="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56" name="Google Shape;156;p15"/>
          <p:cNvSpPr txBox="1"/>
          <p:nvPr/>
        </p:nvSpPr>
        <p:spPr>
          <a:xfrm>
            <a:off x="2978175" y="1804625"/>
            <a:ext cx="1494600" cy="517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21212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Beef Lasagne  </a:t>
            </a:r>
            <a:endParaRPr sz="1200" b="0" i="0" u="none" strike="noStrike" cap="none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21212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Vegetable Lasagne </a:t>
            </a:r>
            <a:br>
              <a:rPr lang="en-GB" sz="1200" b="0" i="0" u="none" strike="noStrike" cap="none">
                <a:solidFill>
                  <a:srgbClr val="212121"/>
                </a:solidFill>
                <a:latin typeface="Open Sans Light"/>
                <a:ea typeface="Open Sans Light"/>
                <a:cs typeface="Open Sans Light"/>
                <a:sym typeface="Open Sans Light"/>
              </a:rPr>
            </a:br>
            <a:endParaRPr sz="1200" b="0" i="0" u="none" strike="noStrike" cap="none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21212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Garlic &amp; Herb Slice </a:t>
            </a:r>
            <a:endParaRPr sz="1200" b="0" i="0" u="none" strike="noStrike" cap="none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21212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Rainbow Slaw</a:t>
            </a:r>
            <a:endParaRPr sz="1200" b="0" i="0" u="none" strike="noStrike" cap="none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6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 sz="12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Homemade Tomato Sauce</a:t>
            </a:r>
            <a:endParaRPr sz="12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400" i="1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 sz="12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Meatballs </a:t>
            </a:r>
            <a:endParaRPr sz="12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30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GB" sz="1200" b="0" i="0" u="none" strike="noStrike" cap="none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Apple &amp; Cinnamon Strudel</a:t>
            </a:r>
            <a:endParaRPr sz="1300" b="0" i="0" u="none" strike="noStrike" cap="none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200" b="0" i="0" u="none" strike="noStrike" cap="none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57" name="Google Shape;157;p15"/>
          <p:cNvSpPr txBox="1"/>
          <p:nvPr/>
        </p:nvSpPr>
        <p:spPr>
          <a:xfrm>
            <a:off x="6301575" y="1776400"/>
            <a:ext cx="1598700" cy="535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 dirty="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Pork Sausage</a:t>
            </a: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 dirty="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Veggie Sausages</a:t>
            </a: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 dirty="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Mash Potato</a:t>
            </a: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 dirty="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Peas</a:t>
            </a: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dirty="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7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 sz="1200" dirty="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Homemade Tomato Sauce</a:t>
            </a: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400" i="1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 sz="1200" dirty="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Spicy Chicken </a:t>
            </a: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>
                <a:solidFill>
                  <a:srgbClr val="21212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Apple Crumble</a:t>
            </a:r>
            <a:endParaRPr sz="1200" b="0" i="0" u="none" strike="noStrike" cap="none" dirty="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200" b="0" i="0" u="none" strike="noStrike" cap="none" dirty="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200" b="0" i="0" u="none" strike="noStrike" cap="none" dirty="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200" b="0" i="0" u="none" strike="noStrike" cap="none" dirty="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58" name="Google Shape;158;p15"/>
          <p:cNvSpPr txBox="1"/>
          <p:nvPr/>
        </p:nvSpPr>
        <p:spPr>
          <a:xfrm>
            <a:off x="8127700" y="1776400"/>
            <a:ext cx="1398000" cy="48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21212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Hand Battered Fish </a:t>
            </a:r>
            <a:endParaRPr sz="1200" b="0" i="0" u="none" strike="noStrike" cap="none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Homemade Fishless Cake</a:t>
            </a:r>
            <a:endParaRPr sz="1200" b="0" i="0" u="none" strike="noStrike" cap="none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FF0000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21212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Chips</a:t>
            </a:r>
            <a:endParaRPr sz="1200" b="0" i="0" u="none" strike="noStrike" cap="none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>
                <a:solidFill>
                  <a:srgbClr val="21212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    Baked Beans</a:t>
            </a:r>
            <a:endParaRPr sz="1200" b="0" i="0" u="none" strike="noStrike" cap="none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6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 sz="12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Homemade Tomato Sauce</a:t>
            </a:r>
            <a:endParaRPr sz="12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400" i="1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 sz="12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Tomato Sauce</a:t>
            </a:r>
            <a:endParaRPr sz="12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Golden Syrup Sponge</a:t>
            </a:r>
            <a:endParaRPr sz="1300" b="0" i="0" u="none" strike="noStrike" cap="none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200" b="0" i="0" u="none" strike="noStrike" cap="none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200" b="0" i="0" u="none" strike="noStrike" cap="none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59" name="Google Shape;159;p15"/>
          <p:cNvSpPr txBox="1"/>
          <p:nvPr/>
        </p:nvSpPr>
        <p:spPr>
          <a:xfrm>
            <a:off x="4714200" y="1776400"/>
            <a:ext cx="1398000" cy="49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 dirty="0">
                <a:solidFill>
                  <a:srgbClr val="21212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Roast Chicken</a:t>
            </a:r>
            <a:endParaRPr sz="1200" dirty="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 dirty="0">
                <a:solidFill>
                  <a:srgbClr val="21212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&amp; Stuffing &amp; Gravy</a:t>
            </a:r>
            <a:endParaRPr sz="1200" dirty="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 dirty="0">
                <a:solidFill>
                  <a:srgbClr val="21212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Quorn Roast</a:t>
            </a:r>
            <a:endParaRPr sz="1200" dirty="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>
                <a:solidFill>
                  <a:srgbClr val="21212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&amp; Stuffing &amp; Gravy</a:t>
            </a:r>
            <a:r>
              <a:rPr lang="en-GB" sz="1200" b="0" i="0" u="none" strike="noStrike" cap="none" dirty="0">
                <a:solidFill>
                  <a:srgbClr val="21212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 </a:t>
            </a:r>
            <a:endParaRPr sz="1200" b="0" i="0" u="none" strike="noStrike" cap="none" dirty="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rgbClr val="212121"/>
              </a:solidFill>
              <a:highlight>
                <a:schemeClr val="lt1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 dirty="0">
                <a:solidFill>
                  <a:srgbClr val="212121"/>
                </a:solidFill>
                <a:highlight>
                  <a:schemeClr val="lt1"/>
                </a:highlight>
                <a:latin typeface="Open Sans Light"/>
                <a:ea typeface="Open Sans Light"/>
                <a:cs typeface="Open Sans Light"/>
                <a:sym typeface="Open Sans Light"/>
              </a:rPr>
              <a:t>Roasties</a:t>
            </a:r>
            <a:endParaRPr sz="1200" dirty="0">
              <a:solidFill>
                <a:srgbClr val="212121"/>
              </a:solidFill>
              <a:highlight>
                <a:schemeClr val="lt1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rgbClr val="212121"/>
              </a:solidFill>
              <a:highlight>
                <a:schemeClr val="lt1"/>
              </a:highlight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 dirty="0">
                <a:solidFill>
                  <a:srgbClr val="21212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Green Beans</a:t>
            </a:r>
            <a:endParaRPr sz="1200" dirty="0">
              <a:solidFill>
                <a:srgbClr val="21212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7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 sz="1200" dirty="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Homemade Tomato Sauce</a:t>
            </a: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400" i="1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 sz="1200" dirty="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Cheese Sauce </a:t>
            </a: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dirty="0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Chocolate &amp; Banana Sponge</a:t>
            </a:r>
            <a:endParaRPr sz="1200" dirty="0">
              <a:solidFill>
                <a:schemeClr val="dk1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60" name="Google Shape;160;p15"/>
          <p:cNvSpPr txBox="1"/>
          <p:nvPr/>
        </p:nvSpPr>
        <p:spPr>
          <a:xfrm>
            <a:off x="3041250" y="263300"/>
            <a:ext cx="4743900" cy="5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b="1">
              <a:solidFill>
                <a:srgbClr val="666666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b="1">
              <a:solidFill>
                <a:srgbClr val="666666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217</Words>
  <Application>Microsoft Office PowerPoint</Application>
  <PresentationFormat>A4 Paper (210x297 mm)</PresentationFormat>
  <Paragraphs>292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Open Sans SemiBold</vt:lpstr>
      <vt:lpstr>Open Sans Light</vt:lpstr>
      <vt:lpstr>Century Gothic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Tracy Hitch</dc:creator>
  <cp:lastModifiedBy>Kendle McClintock</cp:lastModifiedBy>
  <cp:revision>6</cp:revision>
  <dcterms:modified xsi:type="dcterms:W3CDTF">2023-10-12T12:57:37Z</dcterms:modified>
</cp:coreProperties>
</file>